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6" r:id="rId10"/>
    <p:sldId id="267" r:id="rId11"/>
    <p:sldId id="271" r:id="rId12"/>
    <p:sldId id="272" r:id="rId13"/>
    <p:sldId id="268" r:id="rId14"/>
    <p:sldId id="269" r:id="rId15"/>
    <p:sldId id="270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B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66"/>
    <p:restoredTop sz="73817"/>
  </p:normalViewPr>
  <p:slideViewPr>
    <p:cSldViewPr snapToGrid="0" snapToObjects="1">
      <p:cViewPr>
        <p:scale>
          <a:sx n="80" d="100"/>
          <a:sy n="80" d="100"/>
        </p:scale>
        <p:origin x="29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8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7E502-0765-0C4F-8726-4081F9FAFB6A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FB28A-2467-CB4E-98E9-292D6751C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3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22BA-134F-B244-AF5E-09E244DFB47D}" type="datetimeFigureOut">
              <a:rPr lang="en-US" smtClean="0"/>
              <a:t>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2657475" cy="149483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3325" y="1143000"/>
            <a:ext cx="2671763" cy="14948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6294-0B64-1943-B3AB-54F6C05C3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1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of Good</a:t>
            </a:r>
            <a:r>
              <a:rPr lang="en-US" baseline="0" dirty="0" smtClean="0"/>
              <a:t> jobs, just like housing that is affordable, is not static over time. So visualizations can help us see how these change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3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2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0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9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0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of Good</a:t>
            </a:r>
            <a:r>
              <a:rPr lang="en-US" baseline="0" dirty="0" smtClean="0"/>
              <a:t> jobs, just like housing that is affordable, is not static over time. So visualizations can help us see how these change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3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Location of Good</a:t>
            </a:r>
            <a:r>
              <a:rPr lang="en-US" baseline="0" dirty="0" smtClean="0"/>
              <a:t> jobs, just like housing that is affordable, is not static over time. So visualizations can help us see how these change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21% of all LIHTC units put in service from 1995 through 2006 are in census tracts where over 30% of the residents are below the poverty line, while 12% of all rental units are in the tracts. </a:t>
            </a:r>
          </a:p>
          <a:p>
            <a:endParaRPr lang="en-US" dirty="0" smtClean="0"/>
          </a:p>
          <a:p>
            <a:r>
              <a:rPr lang="en-US" dirty="0" smtClean="0"/>
              <a:t>Although tax-credit housing is more concentrated within minority and low-income neighborhoods than is other rental housing, it is much less concentrated in these neighborhoods than is public housing and other project-based federal housing subsidies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recent years, </a:t>
            </a:r>
            <a:r>
              <a:rPr lang="en-US" dirty="0" smtClean="0"/>
              <a:t>lower wage jobs relocated to suburban locations given relatively cheap</a:t>
            </a:r>
            <a:r>
              <a:rPr lang="en-US" baseline="0" dirty="0" smtClean="0"/>
              <a:t> and developable land in the suburbs. But higher-end bedroom communities typically lack housing that is affordable to entry-level and low-income labor </a:t>
            </a:r>
            <a:r>
              <a:rPr lang="en-US" baseline="0" dirty="0" smtClean="0"/>
              <a:t>force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a result, number of jobs within the typical commute distance for residents fell by 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1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effect is even more pronounced for residents in high-poverty</a:t>
            </a:r>
            <a:r>
              <a:rPr lang="en-US" baseline="0" dirty="0" smtClean="0"/>
              <a:t> and majority-minority neighborhoods. </a:t>
            </a:r>
            <a:endParaRPr lang="en-US" sz="1200" b="1" dirty="0" smtClean="0">
              <a:solidFill>
                <a:srgbClr val="797BAA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4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given these trends</a:t>
            </a:r>
            <a:r>
              <a:rPr lang="en-US" baseline="0" dirty="0" smtClean="0"/>
              <a:t> of increasing mismatch between jobs and housing, do public housing programs reduce this gap?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context of PA, we have two</a:t>
            </a:r>
            <a:r>
              <a:rPr lang="en-US" baseline="0" dirty="0" smtClean="0"/>
              <a:t> large cities that are shrinking in population. </a:t>
            </a:r>
          </a:p>
          <a:p>
            <a:r>
              <a:rPr lang="en-US" baseline="0" dirty="0" smtClean="0"/>
              <a:t>Pittsburgh and Scranton have seen their population decline by 54% and 39% between 1950 and 2010, creating disinvestment and abandonment.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housing subsidy programs like LIHTC</a:t>
            </a:r>
            <a:r>
              <a:rPr lang="en-US" baseline="0" dirty="0" smtClean="0"/>
              <a:t> </a:t>
            </a:r>
            <a:r>
              <a:rPr lang="en-US" dirty="0" smtClean="0"/>
              <a:t>are critical and can channel resources into distressed communities and increase neighborhood</a:t>
            </a:r>
            <a:r>
              <a:rPr lang="en-US" baseline="0" dirty="0" smtClean="0"/>
              <a:t> vitality.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Today,</a:t>
            </a:r>
            <a:r>
              <a:rPr lang="en-US" baseline="0" dirty="0" smtClean="0"/>
              <a:t> LIHTC is the largest resource for creating affordable housing in the United States.</a:t>
            </a:r>
            <a:r>
              <a:rPr lang="en-US" sz="1200" b="1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sz="1200" b="1" dirty="0" smtClean="0">
                <a:solidFill>
                  <a:schemeClr val="accent2"/>
                </a:solidFill>
              </a:rPr>
              <a:t>1987 - 2013</a:t>
            </a:r>
          </a:p>
          <a:p>
            <a:r>
              <a:rPr lang="en-US" sz="1200" b="1" dirty="0" smtClean="0">
                <a:solidFill>
                  <a:srgbClr val="797BAA"/>
                </a:solidFill>
              </a:rPr>
              <a:t>Subsidized more than 40k housing development projects and 2.6m households</a:t>
            </a:r>
          </a:p>
          <a:p>
            <a:r>
              <a:rPr lang="en-US" baseline="0" dirty="0" smtClean="0"/>
              <a:t>It now accommodates more households than public housing.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baseline="0" dirty="0" smtClean="0"/>
              <a:t> interested in the distribution of LIHTC projects in relation to job opportunity in PA. </a:t>
            </a:r>
            <a:endParaRPr lang="en-US" dirty="0" smtClean="0"/>
          </a:p>
          <a:p>
            <a:r>
              <a:rPr lang="en-US" dirty="0" smtClean="0"/>
              <a:t>Are</a:t>
            </a:r>
            <a:r>
              <a:rPr lang="en-US" baseline="0" dirty="0" smtClean="0"/>
              <a:t> </a:t>
            </a:r>
            <a:r>
              <a:rPr lang="en-US" baseline="0" dirty="0" smtClean="0"/>
              <a:t>housing investments located in areas with employment opportunities? How has this </a:t>
            </a:r>
            <a:r>
              <a:rPr lang="en-US" baseline="0" dirty="0" smtClean="0"/>
              <a:t>relationship changed </a:t>
            </a:r>
            <a:r>
              <a:rPr lang="en-US" baseline="0" dirty="0" smtClean="0"/>
              <a:t>over time, as socioeconomic conditions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goal is to improve </a:t>
            </a:r>
            <a:r>
              <a:rPr lang="en-US" baseline="0" dirty="0" smtClean="0"/>
              <a:t>siting of LIHTC development projects so my target audience would be:</a:t>
            </a:r>
            <a:endParaRPr lang="en-US" dirty="0" smtClean="0"/>
          </a:p>
          <a:p>
            <a:r>
              <a:rPr lang="en-US" dirty="0" smtClean="0"/>
              <a:t>State</a:t>
            </a:r>
            <a:r>
              <a:rPr lang="en-US" baseline="0" dirty="0" smtClean="0"/>
              <a:t> agencies, as they are </a:t>
            </a:r>
            <a:r>
              <a:rPr lang="en-US" dirty="0" smtClean="0"/>
              <a:t>responsible for allocating tax credits</a:t>
            </a:r>
            <a:endParaRPr lang="en-US" baseline="0" dirty="0" smtClean="0"/>
          </a:p>
          <a:p>
            <a:r>
              <a:rPr lang="en-US" baseline="0" dirty="0" smtClean="0"/>
              <a:t>Housing and social </a:t>
            </a:r>
            <a:r>
              <a:rPr lang="en-US" baseline="0" dirty="0" smtClean="0"/>
              <a:t>justice advocacy groups so they can better understand the impacts of </a:t>
            </a:r>
            <a:r>
              <a:rPr lang="en-US" baseline="0" dirty="0" smtClean="0"/>
              <a:t>location of LIHTC developments</a:t>
            </a:r>
          </a:p>
          <a:p>
            <a:r>
              <a:rPr lang="en-US" dirty="0" smtClean="0"/>
              <a:t>Members </a:t>
            </a:r>
            <a:r>
              <a:rPr lang="en-US" dirty="0" smtClean="0"/>
              <a:t>of the public, to improve the dialogue regarding</a:t>
            </a:r>
            <a:r>
              <a:rPr lang="en-US" baseline="0" dirty="0" smtClean="0"/>
              <a:t> housing subsidy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6294-0B64-1943-B3AB-54F6C05C39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0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Balancing housing and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How are LIHTC developments improving the job-housing mismatch?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Visualizations help illuminate changes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761999" y="559678"/>
            <a:ext cx="5298141" cy="495249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Jobs within 30 minutes of walking or transit</a:t>
            </a:r>
          </a:p>
          <a:p>
            <a:r>
              <a:rPr lang="en-US" sz="3200" i="0" dirty="0" smtClean="0">
                <a:solidFill>
                  <a:srgbClr val="797BAA"/>
                </a:solidFill>
                <a:latin typeface="+mn-lt"/>
              </a:rPr>
              <a:t>JENNIFER D. BELL</a:t>
            </a:r>
            <a:endParaRPr lang="en-US" sz="3200" i="0" dirty="0">
              <a:solidFill>
                <a:srgbClr val="797BAA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41" y="1556086"/>
            <a:ext cx="5240332" cy="3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761999" y="559678"/>
            <a:ext cx="5298141" cy="495249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Commuters traveling to jobs in D.C.</a:t>
            </a:r>
            <a:endParaRPr lang="en-US" dirty="0" smtClean="0"/>
          </a:p>
          <a:p>
            <a:r>
              <a:rPr lang="en-US" sz="3200" i="0" dirty="0" smtClean="0">
                <a:solidFill>
                  <a:srgbClr val="797BAA"/>
                </a:solidFill>
                <a:latin typeface="+mn-lt"/>
              </a:rPr>
              <a:t>MARK EVANS</a:t>
            </a:r>
            <a:endParaRPr lang="en-US" sz="3200" i="0" dirty="0">
              <a:solidFill>
                <a:srgbClr val="797BAA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605" y="833476"/>
            <a:ext cx="5851114" cy="4404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906" y="6037282"/>
            <a:ext cx="4554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Source</a:t>
            </a:r>
            <a:r>
              <a:rPr lang="en-US" dirty="0">
                <a:latin typeface="+mj-lt"/>
              </a:rPr>
              <a:t>: </a:t>
            </a:r>
            <a:r>
              <a:rPr lang="en-US" sz="1600" dirty="0">
                <a:latin typeface="+mj-lt"/>
              </a:rPr>
              <a:t>http://</a:t>
            </a:r>
            <a:r>
              <a:rPr lang="en-US" sz="1600" dirty="0" err="1">
                <a:latin typeface="+mj-lt"/>
              </a:rPr>
              <a:t>bigbytes.mobyus.com</a:t>
            </a:r>
            <a:r>
              <a:rPr lang="en-US" sz="1600" dirty="0">
                <a:latin typeface="+mj-lt"/>
              </a:rPr>
              <a:t>/</a:t>
            </a:r>
            <a:r>
              <a:rPr lang="en-US" sz="1600" dirty="0" err="1">
                <a:latin typeface="+mj-lt"/>
              </a:rPr>
              <a:t>commute.aspx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04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16" y="1223210"/>
            <a:ext cx="4572000" cy="3949700"/>
          </a:xfrm>
          <a:prstGeom prst="rect">
            <a:avLst/>
          </a:prstGeom>
        </p:spPr>
      </p:pic>
      <p:sp>
        <p:nvSpPr>
          <p:cNvPr id="5" name="Title 10"/>
          <p:cNvSpPr txBox="1">
            <a:spLocks/>
          </p:cNvSpPr>
          <p:nvPr/>
        </p:nvSpPr>
        <p:spPr>
          <a:xfrm>
            <a:off x="761999" y="559678"/>
            <a:ext cx="5298141" cy="495249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Change in life expectancy and per capita income by country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3200" i="0" dirty="0" smtClean="0">
                <a:solidFill>
                  <a:srgbClr val="797BAA"/>
                </a:solidFill>
                <a:latin typeface="Corbel" panose="020B0503020204020204"/>
              </a:rPr>
              <a:t>GAPMINDER</a:t>
            </a:r>
            <a:endParaRPr lang="en-US" sz="3200" i="0" dirty="0">
              <a:solidFill>
                <a:srgbClr val="797BAA"/>
              </a:solidFill>
              <a:latin typeface="Corbel" panose="020B050302020402020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761999" y="559678"/>
            <a:ext cx="5298141" cy="495249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Geography of jobs by month</a:t>
            </a:r>
          </a:p>
          <a:p>
            <a:r>
              <a:rPr lang="en-US" sz="3200" i="0" dirty="0" smtClean="0">
                <a:solidFill>
                  <a:srgbClr val="797BAA"/>
                </a:solidFill>
                <a:latin typeface="+mn-lt"/>
              </a:rPr>
              <a:t>TIP STRATEGIES</a:t>
            </a:r>
            <a:endParaRPr lang="en-US" sz="3200" i="0" dirty="0">
              <a:solidFill>
                <a:srgbClr val="797BAA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337" y="1751263"/>
            <a:ext cx="4572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761999" y="559678"/>
            <a:ext cx="5298141" cy="495249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Rhythm of food</a:t>
            </a:r>
          </a:p>
          <a:p>
            <a:r>
              <a:rPr lang="en-US" sz="3200" i="0" dirty="0" smtClean="0">
                <a:solidFill>
                  <a:srgbClr val="797BAA"/>
                </a:solidFill>
                <a:latin typeface="+mn-lt"/>
              </a:rPr>
              <a:t>GOOGLE</a:t>
            </a:r>
            <a:endParaRPr lang="en-US" sz="3200" i="0" dirty="0">
              <a:solidFill>
                <a:srgbClr val="797BAA"/>
              </a:solidFill>
              <a:latin typeface="+mn-lt"/>
            </a:endParaRPr>
          </a:p>
        </p:txBody>
      </p:sp>
      <p:pic>
        <p:nvPicPr>
          <p:cNvPr id="3" name="apricot-animation-h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8513" y="1830507"/>
            <a:ext cx="6014539" cy="33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1995 – 2006</a:t>
            </a:r>
          </a:p>
          <a:p>
            <a:r>
              <a:rPr lang="en-US" sz="2400" b="1" dirty="0" smtClean="0">
                <a:solidFill>
                  <a:srgbClr val="797BAA"/>
                </a:solidFill>
              </a:rPr>
              <a:t>of </a:t>
            </a:r>
            <a:r>
              <a:rPr lang="en-US" sz="2400" b="1" dirty="0">
                <a:solidFill>
                  <a:srgbClr val="797BAA"/>
                </a:solidFill>
              </a:rPr>
              <a:t>all tax credit units are in tracts with over 50% minority </a:t>
            </a:r>
            <a:r>
              <a:rPr lang="en-US" sz="2400" b="1" dirty="0" smtClean="0">
                <a:solidFill>
                  <a:srgbClr val="797BAA"/>
                </a:solidFill>
              </a:rPr>
              <a:t>population, compared </a:t>
            </a:r>
            <a:r>
              <a:rPr lang="en-US" sz="2400" b="1" dirty="0">
                <a:solidFill>
                  <a:srgbClr val="797BAA"/>
                </a:solidFill>
              </a:rPr>
              <a:t>to 32% for all rental housing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LIHTC housing more likely to be in low-income and minority neighborhoods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6854" y="914400"/>
            <a:ext cx="419217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 smtClean="0">
                <a:solidFill>
                  <a:schemeClr val="accent1"/>
                </a:solidFill>
              </a:rPr>
              <a:t>44%</a:t>
            </a:r>
            <a:endParaRPr lang="en-US" sz="1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2000 - 2012</a:t>
            </a:r>
          </a:p>
          <a:p>
            <a:r>
              <a:rPr lang="en-US" sz="2400" b="1" dirty="0" smtClean="0">
                <a:solidFill>
                  <a:srgbClr val="797BAA"/>
                </a:solidFill>
              </a:rPr>
              <a:t>The number of jobs within the typical commute distance for residents fell by </a:t>
            </a:r>
            <a:r>
              <a:rPr lang="en-US" sz="2800" b="1" dirty="0" smtClean="0">
                <a:solidFill>
                  <a:srgbClr val="797BAA"/>
                </a:solidFill>
              </a:rPr>
              <a:t>7%</a:t>
            </a:r>
            <a:endParaRPr lang="en-US" sz="2800" b="1" dirty="0">
              <a:solidFill>
                <a:srgbClr val="797BAA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50" y="1131009"/>
            <a:ext cx="2423582" cy="242358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Suburbanization of Jobs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35906" y="6281787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Brookings, 2016</a:t>
            </a:r>
          </a:p>
        </p:txBody>
      </p:sp>
    </p:spTree>
    <p:extLst>
      <p:ext uri="{BB962C8B-B14F-4D97-AF65-F5344CB8AC3E}">
        <p14:creationId xmlns:p14="http://schemas.microsoft.com/office/powerpoint/2010/main" val="13009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2000 - 2012</a:t>
            </a:r>
          </a:p>
          <a:p>
            <a:r>
              <a:rPr lang="en-US" sz="2400" b="1" dirty="0">
                <a:solidFill>
                  <a:srgbClr val="797BAA"/>
                </a:solidFill>
              </a:rPr>
              <a:t>Residents of high-poverty and majority-minority neighborhoods experienced particularly pronounced declines in job proximity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Disparate Impacts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61" y="1379369"/>
            <a:ext cx="2423160" cy="2423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5906" y="6281787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Brookings, 2016</a:t>
            </a:r>
          </a:p>
        </p:txBody>
      </p:sp>
    </p:spTree>
    <p:extLst>
      <p:ext uri="{BB962C8B-B14F-4D97-AF65-F5344CB8AC3E}">
        <p14:creationId xmlns:p14="http://schemas.microsoft.com/office/powerpoint/2010/main" val="3588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2000 - 2012</a:t>
            </a:r>
          </a:p>
          <a:p>
            <a:r>
              <a:rPr lang="en-US" sz="2400" b="1" dirty="0">
                <a:solidFill>
                  <a:srgbClr val="797BAA"/>
                </a:solidFill>
              </a:rPr>
              <a:t>Residents of high-poverty and majority-minority neighborhoods experienced particularly pronounced declines in job proximity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Disparate Impacts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041190" y="765688"/>
            <a:ext cx="2494431" cy="3036841"/>
            <a:chOff x="8041190" y="765688"/>
            <a:chExt cx="2494431" cy="30368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461" y="1379369"/>
              <a:ext cx="2423160" cy="24231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041190" y="765688"/>
              <a:ext cx="900911" cy="22919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35906" y="6281787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Brookings, 2016</a:t>
            </a:r>
          </a:p>
        </p:txBody>
      </p:sp>
    </p:spTree>
    <p:extLst>
      <p:ext uri="{BB962C8B-B14F-4D97-AF65-F5344CB8AC3E}">
        <p14:creationId xmlns:p14="http://schemas.microsoft.com/office/powerpoint/2010/main" val="167474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2000 - 2012</a:t>
            </a:r>
          </a:p>
          <a:p>
            <a:r>
              <a:rPr lang="en-US" sz="2400" b="1" dirty="0">
                <a:solidFill>
                  <a:srgbClr val="797BAA"/>
                </a:solidFill>
              </a:rPr>
              <a:t>Residents of high-poverty and majority-minority neighborhoods experienced particularly pronounced declines in job proximity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Disparate Impacts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041190" y="770156"/>
            <a:ext cx="2570631" cy="3032373"/>
            <a:chOff x="8041190" y="770156"/>
            <a:chExt cx="2570631" cy="30323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461" y="1379369"/>
              <a:ext cx="2423160" cy="242316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041190" y="770156"/>
              <a:ext cx="900911" cy="22919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710910" y="856877"/>
              <a:ext cx="900911" cy="22919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135906" y="6281787"/>
            <a:ext cx="2473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Brookings, 2016</a:t>
            </a:r>
          </a:p>
        </p:txBody>
      </p:sp>
    </p:spTree>
    <p:extLst>
      <p:ext uri="{BB962C8B-B14F-4D97-AF65-F5344CB8AC3E}">
        <p14:creationId xmlns:p14="http://schemas.microsoft.com/office/powerpoint/2010/main" val="174290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1950 – 2010 </a:t>
            </a:r>
          </a:p>
          <a:p>
            <a:r>
              <a:rPr lang="en-US" sz="2400" b="1" dirty="0" smtClean="0">
                <a:solidFill>
                  <a:srgbClr val="797BAA"/>
                </a:solidFill>
              </a:rPr>
              <a:t>Pittsburgh and Scranton have seen their population decline by 54% and 39% 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Shrinking cities rely more heavily on housing subsidy programs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41716" y="984738"/>
            <a:ext cx="3538411" cy="2337582"/>
            <a:chOff x="7441716" y="984738"/>
            <a:chExt cx="3538411" cy="23375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716" y="984738"/>
              <a:ext cx="3538411" cy="2337582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0227661" y="1715757"/>
              <a:ext cx="146304" cy="1463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99778" y="2517578"/>
              <a:ext cx="146304" cy="1463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714066" y="2297731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Pittsburgh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66387" y="1497623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Scranton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35906" y="6281787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U.S. Census Bureau</a:t>
            </a:r>
          </a:p>
        </p:txBody>
      </p:sp>
    </p:spTree>
    <p:extLst>
      <p:ext uri="{BB962C8B-B14F-4D97-AF65-F5344CB8AC3E}">
        <p14:creationId xmlns:p14="http://schemas.microsoft.com/office/powerpoint/2010/main" val="10389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35906" y="3980329"/>
            <a:ext cx="4554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1987 - 2013</a:t>
            </a: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 smtClean="0">
                <a:solidFill>
                  <a:srgbClr val="797BAA"/>
                </a:solidFill>
              </a:rPr>
              <a:t>Subsidized more than 40k housing development projects and 2.6m households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Low-Income Housing Tax Credit (LIHTC)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12460" y="892076"/>
            <a:ext cx="900911" cy="22919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12510" y="897517"/>
            <a:ext cx="900911" cy="22919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61" y="1402503"/>
            <a:ext cx="2423160" cy="24231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5906" y="6037282"/>
            <a:ext cx="455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Source</a:t>
            </a:r>
            <a:r>
              <a:rPr lang="en-US" dirty="0">
                <a:latin typeface="+mj-lt"/>
              </a:rPr>
              <a:t>: U.S. Department of Housing and </a:t>
            </a:r>
            <a:r>
              <a:rPr lang="en-US" dirty="0" smtClean="0">
                <a:latin typeface="+mj-lt"/>
              </a:rPr>
              <a:t>Urban Development</a:t>
            </a:r>
          </a:p>
        </p:txBody>
      </p:sp>
    </p:spTree>
    <p:extLst>
      <p:ext uri="{BB962C8B-B14F-4D97-AF65-F5344CB8AC3E}">
        <p14:creationId xmlns:p14="http://schemas.microsoft.com/office/powerpoint/2010/main" val="15697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4952492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smtClean="0"/>
              <a:t>distribution of </a:t>
            </a:r>
            <a:r>
              <a:rPr lang="en-US" dirty="0" smtClean="0"/>
              <a:t>LIHTC projects in relation to job opportunity in Pennsylvania?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8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1999" y="559678"/>
            <a:ext cx="5298141" cy="1554872"/>
          </a:xfrm>
        </p:spPr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6369" y="3942510"/>
            <a:ext cx="281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Housing/social justice advocacy 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994" y="2365957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54" y="2365957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27" y="2365957"/>
            <a:ext cx="914400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0965" y="3911051"/>
            <a:ext cx="308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State </a:t>
            </a:r>
            <a:r>
              <a:rPr lang="en-US" sz="2400" b="1" dirty="0" smtClean="0">
                <a:solidFill>
                  <a:schemeClr val="accent2"/>
                </a:solidFill>
              </a:rPr>
              <a:t>agencies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14511" y="3942510"/>
            <a:ext cx="237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General public</a:t>
            </a:r>
          </a:p>
        </p:txBody>
      </p:sp>
    </p:spTree>
    <p:extLst>
      <p:ext uri="{BB962C8B-B14F-4D97-AF65-F5344CB8AC3E}">
        <p14:creationId xmlns:p14="http://schemas.microsoft.com/office/powerpoint/2010/main" val="16044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398</TotalTime>
  <Words>761</Words>
  <Application>Microsoft Macintosh PowerPoint</Application>
  <PresentationFormat>Widescreen</PresentationFormat>
  <Paragraphs>91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Schoolbook</vt:lpstr>
      <vt:lpstr>Corbel</vt:lpstr>
      <vt:lpstr>Arial</vt:lpstr>
      <vt:lpstr>Headlines</vt:lpstr>
      <vt:lpstr>Balancing housing and jobs</vt:lpstr>
      <vt:lpstr>Suburbanization of Jobs</vt:lpstr>
      <vt:lpstr>Disparate Impacts</vt:lpstr>
      <vt:lpstr>Disparate Impacts</vt:lpstr>
      <vt:lpstr>Disparate Impacts</vt:lpstr>
      <vt:lpstr>Shrinking cities rely more heavily on housing subsidy programs</vt:lpstr>
      <vt:lpstr>Low-Income Housing Tax Credit (LIHTC)</vt:lpstr>
      <vt:lpstr>What is the distribution of LIHTC projects in relation to job opportunity in Pennsylvania?</vt:lpstr>
      <vt:lpstr>Target Audience</vt:lpstr>
      <vt:lpstr>Visualizations help illuminate changes over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LIHTC housing more likely to be in low-income and minority neighborhoods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cp:lastPrinted>2017-02-27T00:23:43Z</cp:lastPrinted>
  <dcterms:created xsi:type="dcterms:W3CDTF">2017-02-26T14:47:41Z</dcterms:created>
  <dcterms:modified xsi:type="dcterms:W3CDTF">2017-02-27T00:30:10Z</dcterms:modified>
</cp:coreProperties>
</file>